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7"/>
  </p:notesMasterIdLst>
  <p:sldIdLst>
    <p:sldId id="256" r:id="rId2"/>
    <p:sldId id="446" r:id="rId3"/>
    <p:sldId id="444" r:id="rId4"/>
    <p:sldId id="445" r:id="rId5"/>
    <p:sldId id="297" r:id="rId6"/>
  </p:sldIdLst>
  <p:sldSz cx="18288000" cy="10287000"/>
  <p:notesSz cx="6858000" cy="9144000"/>
  <p:embeddedFontLst>
    <p:embeddedFont>
      <p:font typeface="Arial Rounded MT Bold" panose="020F0704030504030204" pitchFamily="3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Franklin Gothic Book" panose="020B0503020102020204" pitchFamily="34" charset="0"/>
      <p:regular r:id="rId13"/>
      <p:italic r:id="rId14"/>
    </p:embeddedFont>
    <p:embeddedFont>
      <p:font typeface="Franklin Gothic Demi" panose="020B0703020102020204" pitchFamily="34" charset="0"/>
      <p:regular r:id="rId15"/>
      <p:italic r:id="rId16"/>
    </p:embeddedFont>
    <p:embeddedFont>
      <p:font typeface="Heading Now 61-68" panose="020B0604020202020204" charset="0"/>
      <p:regular r:id="rId17"/>
    </p:embeddedFont>
    <p:embeddedFont>
      <p:font typeface="Heading Now 61-68 Bold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01F"/>
    <a:srgbClr val="000714"/>
    <a:srgbClr val="1F8D34"/>
    <a:srgbClr val="3C1C1C"/>
    <a:srgbClr val="7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033" autoAdjust="0"/>
  </p:normalViewPr>
  <p:slideViewPr>
    <p:cSldViewPr>
      <p:cViewPr varScale="1">
        <p:scale>
          <a:sx n="53" d="100"/>
          <a:sy n="53" d="100"/>
        </p:scale>
        <p:origin x="73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D0C07-367F-4722-968E-3BA12A62DEB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28FCA-9288-41C7-AC28-6D1C95E1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7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07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44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69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01A8C-F3D2-43BA-A12B-28C6D4122585}" type="slidenum">
              <a:rPr lang="id-ID" smtClean="0"/>
              <a:pPr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547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iti.esdm.go.id/en/pertemuan-antara-menteri-esdm-dengan-eksekutif-direktur-eiti-internasional-di-paris/" TargetMode="External"/><Relationship Id="rId5" Type="http://schemas.openxmlformats.org/officeDocument/2006/relationships/hyperlink" Target="https://tinyurl.com/297e29e6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pp.fisipol.ugm.ac.id/mendorong-transisi-energi-yang-berkeadilan-dalam-kegiatan-extractive-transparency-day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eiti.esdm.go.id/kementerian-esdm-menyelenggarakan-extractive-transparency-day-sebagai-rangkaian-peluncuran-portal-data-esktraktif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hyperlink" Target="https://pwypindonesia.org/en/extractive-transparency-day-contextualizing-extractive-industry-data-and-information-transparency-in-the-framework-of-just-energy-transition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sdm.go.id/id/media-center/arsip-berita/tingkatkan-kualitas-akuntabilitas-pemerintah-luncurkan-portal-data-industri-ekstraktif-" TargetMode="External"/><Relationship Id="rId11" Type="http://schemas.openxmlformats.org/officeDocument/2006/relationships/hyperlink" Target="https://kumparan.com/kumparanbisnis/berantas-korupsi-kementerian-esdm-bikin-portal-data-industri-ekstraktif-21liVZz9CFu" TargetMode="External"/><Relationship Id="rId5" Type="http://schemas.openxmlformats.org/officeDocument/2006/relationships/hyperlink" Target="https://www.kemenkeu.go.id/informasi-publik/publikasi/berita-utama/portal-data-ekstraktif" TargetMode="External"/><Relationship Id="rId10" Type="http://schemas.openxmlformats.org/officeDocument/2006/relationships/hyperlink" Target="https://finance.detik.com/energi/d-7090065/kepo-sama-nilai-kontribusi-batu-bara-cs-akses-di-sini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katadata.co.id/happyfajrian/berita/657aee1027489/esdm-gandeng-bank-dunia-luncurkan-portal-data-industri-ekstrakti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397301" y="-1352539"/>
            <a:ext cx="11513754" cy="9894633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65D8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71593" y="-1352539"/>
            <a:ext cx="10565170" cy="9079443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285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25926" y="-1352539"/>
            <a:ext cx="9856503" cy="8535288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46" r="-1494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 flipH="1" flipV="1">
            <a:off x="-1636752" y="6692675"/>
            <a:ext cx="7335311" cy="5694035"/>
          </a:xfrm>
          <a:custGeom>
            <a:avLst/>
            <a:gdLst/>
            <a:ahLst/>
            <a:cxnLst/>
            <a:rect l="l" t="t" r="r" b="b"/>
            <a:pathLst>
              <a:path w="7335311" h="5694035">
                <a:moveTo>
                  <a:pt x="7335311" y="5694035"/>
                </a:moveTo>
                <a:lnTo>
                  <a:pt x="0" y="5694035"/>
                </a:lnTo>
                <a:lnTo>
                  <a:pt x="0" y="0"/>
                </a:lnTo>
                <a:lnTo>
                  <a:pt x="7335311" y="0"/>
                </a:lnTo>
                <a:lnTo>
                  <a:pt x="7335311" y="5694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556048" y="327941"/>
            <a:ext cx="1500026" cy="750013"/>
          </a:xfrm>
          <a:custGeom>
            <a:avLst/>
            <a:gdLst/>
            <a:ahLst/>
            <a:cxnLst/>
            <a:rect l="l" t="t" r="r" b="b"/>
            <a:pathLst>
              <a:path w="1500026" h="750013">
                <a:moveTo>
                  <a:pt x="0" y="0"/>
                </a:moveTo>
                <a:lnTo>
                  <a:pt x="1500026" y="0"/>
                </a:lnTo>
                <a:lnTo>
                  <a:pt x="1500026" y="750013"/>
                </a:lnTo>
                <a:lnTo>
                  <a:pt x="0" y="750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253795" y="150500"/>
            <a:ext cx="1016543" cy="1104895"/>
          </a:xfrm>
          <a:custGeom>
            <a:avLst/>
            <a:gdLst/>
            <a:ahLst/>
            <a:cxnLst/>
            <a:rect l="l" t="t" r="r" b="b"/>
            <a:pathLst>
              <a:path w="1016543" h="1104895">
                <a:moveTo>
                  <a:pt x="0" y="0"/>
                </a:moveTo>
                <a:lnTo>
                  <a:pt x="1016543" y="0"/>
                </a:lnTo>
                <a:lnTo>
                  <a:pt x="1016543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62727" y="1935545"/>
            <a:ext cx="9646825" cy="313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44"/>
              </a:lnSpc>
            </a:pPr>
            <a:r>
              <a:rPr lang="en-US" sz="6600" dirty="0">
                <a:solidFill>
                  <a:srgbClr val="005C60"/>
                </a:solidFill>
                <a:latin typeface="Heading Now 61-68 Bold"/>
              </a:rPr>
              <a:t>Extractive Transparency Day </a:t>
            </a:r>
          </a:p>
          <a:p>
            <a:pPr>
              <a:lnSpc>
                <a:spcPts val="8344"/>
              </a:lnSpc>
            </a:pPr>
            <a:r>
              <a:rPr lang="en-US" sz="6600" dirty="0">
                <a:solidFill>
                  <a:srgbClr val="005C60"/>
                </a:solidFill>
                <a:latin typeface="Heading Now 61-68 Bold"/>
              </a:rPr>
              <a:t>and Grand Launching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6916" y="5199402"/>
            <a:ext cx="9623761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895" dirty="0">
                <a:solidFill>
                  <a:srgbClr val="198FBB"/>
                </a:solidFill>
                <a:latin typeface="Heading Now 61-68 Bold"/>
              </a:rPr>
              <a:t>SEKRETARIAT EITI INDONESIA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31492" y="8778912"/>
            <a:ext cx="4825015" cy="41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122240"/>
                </a:solidFill>
                <a:latin typeface="Heading Now 61-68"/>
              </a:rPr>
              <a:t>https://eiti.esdm.go.id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E84D22-B8EA-2584-D05F-CA68D5F3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Google Shape;139;p5">
            <a:extLst>
              <a:ext uri="{FF2B5EF4-FFF2-40B4-BE49-F238E27FC236}">
                <a16:creationId xmlns:a16="http://schemas.microsoft.com/office/drawing/2014/main" id="{F5A36F78-4252-3C05-0AC7-88B89177C9E7}"/>
              </a:ext>
            </a:extLst>
          </p:cNvPr>
          <p:cNvSpPr/>
          <p:nvPr/>
        </p:nvSpPr>
        <p:spPr>
          <a:xfrm rot="10800000" flipH="1">
            <a:off x="3" y="1"/>
            <a:ext cx="18287997" cy="1782641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69">
              <a:buClr>
                <a:srgbClr val="000000"/>
              </a:buClr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2;p5">
            <a:extLst>
              <a:ext uri="{FF2B5EF4-FFF2-40B4-BE49-F238E27FC236}">
                <a16:creationId xmlns:a16="http://schemas.microsoft.com/office/drawing/2014/main" id="{5EEC7FC5-8314-2D52-8BF2-E9C8EEE35221}"/>
              </a:ext>
            </a:extLst>
          </p:cNvPr>
          <p:cNvSpPr txBox="1">
            <a:spLocks/>
          </p:cNvSpPr>
          <p:nvPr/>
        </p:nvSpPr>
        <p:spPr>
          <a:xfrm>
            <a:off x="388083" y="135113"/>
            <a:ext cx="13353999" cy="14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b="1" kern="0" dirty="0">
                <a:solidFill>
                  <a:srgbClr val="FFFFFF"/>
                </a:solidFill>
                <a:latin typeface="Franklin Gothic Demi"/>
                <a:cs typeface="Calibri"/>
                <a:sym typeface="Calibri"/>
              </a:rPr>
              <a:t>Statement High Level Meeting</a:t>
            </a:r>
            <a:endParaRPr lang="en-US" sz="2000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ACEB8B-9E2F-6FAA-DEA0-C14F72AD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369" y="394352"/>
            <a:ext cx="1771176" cy="935181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5E1E8540-21C8-B155-DE70-AB0E7DC01244}"/>
              </a:ext>
            </a:extLst>
          </p:cNvPr>
          <p:cNvSpPr/>
          <p:nvPr/>
        </p:nvSpPr>
        <p:spPr>
          <a:xfrm>
            <a:off x="14099682" y="274638"/>
            <a:ext cx="1324503" cy="1234754"/>
          </a:xfrm>
          <a:custGeom>
            <a:avLst/>
            <a:gdLst/>
            <a:ahLst/>
            <a:cxnLst/>
            <a:rect l="l" t="t" r="r" b="b"/>
            <a:pathLst>
              <a:path w="1016543" h="1104895">
                <a:moveTo>
                  <a:pt x="0" y="0"/>
                </a:moveTo>
                <a:lnTo>
                  <a:pt x="1016543" y="0"/>
                </a:lnTo>
                <a:lnTo>
                  <a:pt x="1016543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E045B-F4FC-BFF5-0575-0BDD7C4562D5}"/>
              </a:ext>
            </a:extLst>
          </p:cNvPr>
          <p:cNvSpPr txBox="1"/>
          <p:nvPr/>
        </p:nvSpPr>
        <p:spPr>
          <a:xfrm>
            <a:off x="1447800" y="6872149"/>
            <a:ext cx="1287780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5"/>
              </a:rPr>
              <a:t>https://tinyurl.com/297e29e6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link video testimony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Webinar “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Transparansi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Pemanfaatan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Sumber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Daya Alam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kepada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Publik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Sebagai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Upaya Good Governance” dan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Sosialisasi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Laporan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EITI Indonesia Ke-8 (Flexible Report)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Franklin Gothic Book" panose="020B0503020102020204" pitchFamily="34" charset="0"/>
                <a:hlinkClick r:id="rId6"/>
              </a:rPr>
              <a:t>https://eiti.esdm.go.id/en/pertemuan-antara-menteri-esdm-dengan-eksekutif-direktur-eiti-internasional-di-paris/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 Minister for Energy and Mineral Resources,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Arifn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Tasrif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 met with CEO of EITI International Secretariat, Mark Robinson on September 27, 2023. In this meeting the minister shared his commitment towards more transparency and good governance in extractive sectors.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5E1F21-79C6-B056-E3B7-C1C3253D3CAB}"/>
              </a:ext>
            </a:extLst>
          </p:cNvPr>
          <p:cNvSpPr txBox="1"/>
          <p:nvPr/>
        </p:nvSpPr>
        <p:spPr>
          <a:xfrm>
            <a:off x="1250813" y="6376809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Link MEMR and MOF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58A55-E82D-AB2E-A48D-DD97D5963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682" y="2181850"/>
            <a:ext cx="5867400" cy="3300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319CF-7C09-4DDA-7A23-9D5CCF468C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2024" y="2181850"/>
            <a:ext cx="5867401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9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E84D22-B8EA-2584-D05F-CA68D5F3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Google Shape;139;p5">
            <a:extLst>
              <a:ext uri="{FF2B5EF4-FFF2-40B4-BE49-F238E27FC236}">
                <a16:creationId xmlns:a16="http://schemas.microsoft.com/office/drawing/2014/main" id="{F5A36F78-4252-3C05-0AC7-88B89177C9E7}"/>
              </a:ext>
            </a:extLst>
          </p:cNvPr>
          <p:cNvSpPr/>
          <p:nvPr/>
        </p:nvSpPr>
        <p:spPr>
          <a:xfrm rot="10800000" flipH="1">
            <a:off x="3" y="1"/>
            <a:ext cx="18287997" cy="1782641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69">
              <a:buClr>
                <a:srgbClr val="000000"/>
              </a:buClr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2;p5">
            <a:extLst>
              <a:ext uri="{FF2B5EF4-FFF2-40B4-BE49-F238E27FC236}">
                <a16:creationId xmlns:a16="http://schemas.microsoft.com/office/drawing/2014/main" id="{5EEC7FC5-8314-2D52-8BF2-E9C8EEE35221}"/>
              </a:ext>
            </a:extLst>
          </p:cNvPr>
          <p:cNvSpPr txBox="1">
            <a:spLocks/>
          </p:cNvSpPr>
          <p:nvPr/>
        </p:nvSpPr>
        <p:spPr>
          <a:xfrm>
            <a:off x="388083" y="135113"/>
            <a:ext cx="13353999" cy="14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b="1" kern="0" dirty="0">
                <a:solidFill>
                  <a:srgbClr val="FFFFFF"/>
                </a:solidFill>
                <a:latin typeface="Franklin Gothic Demi"/>
                <a:cs typeface="Calibri"/>
                <a:sym typeface="Calibri"/>
              </a:rPr>
              <a:t>Extractive Transparency Day News</a:t>
            </a:r>
            <a:endParaRPr lang="en-US" sz="2000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ACEB8B-9E2F-6FAA-DEA0-C14F72AD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369" y="394352"/>
            <a:ext cx="1771176" cy="935181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5E1E8540-21C8-B155-DE70-AB0E7DC01244}"/>
              </a:ext>
            </a:extLst>
          </p:cNvPr>
          <p:cNvSpPr/>
          <p:nvPr/>
        </p:nvSpPr>
        <p:spPr>
          <a:xfrm>
            <a:off x="14099682" y="274638"/>
            <a:ext cx="1324503" cy="1234754"/>
          </a:xfrm>
          <a:custGeom>
            <a:avLst/>
            <a:gdLst/>
            <a:ahLst/>
            <a:cxnLst/>
            <a:rect l="l" t="t" r="r" b="b"/>
            <a:pathLst>
              <a:path w="1016543" h="1104895">
                <a:moveTo>
                  <a:pt x="0" y="0"/>
                </a:moveTo>
                <a:lnTo>
                  <a:pt x="1016543" y="0"/>
                </a:lnTo>
                <a:lnTo>
                  <a:pt x="1016543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26062-72C4-4E27-863B-E67D35436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202" y="2227943"/>
            <a:ext cx="7059632" cy="3982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5A780-FA94-789D-E9B3-4EF05A02D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2247900"/>
            <a:ext cx="5943600" cy="396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D4C8AE-D631-FF0C-A40D-CF66900EF5CC}"/>
              </a:ext>
            </a:extLst>
          </p:cNvPr>
          <p:cNvSpPr txBox="1"/>
          <p:nvPr/>
        </p:nvSpPr>
        <p:spPr>
          <a:xfrm>
            <a:off x="1320202" y="6910303"/>
            <a:ext cx="1081988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  <a:cs typeface="Arial" panose="020B0604020202020204" pitchFamily="34" charset="0"/>
                <a:hlinkClick r:id="rId7"/>
              </a:rPr>
              <a:t>https://eiti.esdm.go.id/kementerian-esdm-menyelenggarakan-extractive-transparency-day-sebagai-rangkaian-peluncuran-portal-data-esktraktif/</a:t>
            </a:r>
            <a:r>
              <a:rPr lang="en-US" sz="2000" dirty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7AE50-88A5-AE36-5DDD-BFB673C50E22}"/>
              </a:ext>
            </a:extLst>
          </p:cNvPr>
          <p:cNvSpPr txBox="1"/>
          <p:nvPr/>
        </p:nvSpPr>
        <p:spPr>
          <a:xfrm>
            <a:off x="1244002" y="6424164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Link ESDM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40749A-7F07-8F5D-069C-A99F10FB97FC}"/>
              </a:ext>
            </a:extLst>
          </p:cNvPr>
          <p:cNvSpPr txBox="1"/>
          <p:nvPr/>
        </p:nvSpPr>
        <p:spPr>
          <a:xfrm>
            <a:off x="1244002" y="7927784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Link Media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2045B-1D50-ED60-77AA-25A1A59339BA}"/>
              </a:ext>
            </a:extLst>
          </p:cNvPr>
          <p:cNvSpPr txBox="1"/>
          <p:nvPr/>
        </p:nvSpPr>
        <p:spPr>
          <a:xfrm>
            <a:off x="1320202" y="8496300"/>
            <a:ext cx="1081988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  <a:hlinkClick r:id="rId8"/>
              </a:rPr>
              <a:t>https://dpp.fisipol.ugm.ac.id/mendorong-transisi-energi-yang-berkeadilan-dalam-kegiatan-extractive-transparency-day/</a:t>
            </a:r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  <a:hlinkClick r:id="rId9"/>
              </a:rPr>
              <a:t>https://pwypindonesia.org/en/extractive-transparency-day-contextualizing-extractive-industry-data-and-information-transparency-in-the-framework-of-just-energy-transition/</a:t>
            </a:r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592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E84D22-B8EA-2584-D05F-CA68D5F3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Google Shape;139;p5">
            <a:extLst>
              <a:ext uri="{FF2B5EF4-FFF2-40B4-BE49-F238E27FC236}">
                <a16:creationId xmlns:a16="http://schemas.microsoft.com/office/drawing/2014/main" id="{F5A36F78-4252-3C05-0AC7-88B89177C9E7}"/>
              </a:ext>
            </a:extLst>
          </p:cNvPr>
          <p:cNvSpPr/>
          <p:nvPr/>
        </p:nvSpPr>
        <p:spPr>
          <a:xfrm rot="10800000" flipH="1">
            <a:off x="3" y="1"/>
            <a:ext cx="18287997" cy="1782641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69">
              <a:buClr>
                <a:srgbClr val="000000"/>
              </a:buClr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2;p5">
            <a:extLst>
              <a:ext uri="{FF2B5EF4-FFF2-40B4-BE49-F238E27FC236}">
                <a16:creationId xmlns:a16="http://schemas.microsoft.com/office/drawing/2014/main" id="{5EEC7FC5-8314-2D52-8BF2-E9C8EEE35221}"/>
              </a:ext>
            </a:extLst>
          </p:cNvPr>
          <p:cNvSpPr txBox="1">
            <a:spLocks/>
          </p:cNvSpPr>
          <p:nvPr/>
        </p:nvSpPr>
        <p:spPr>
          <a:xfrm>
            <a:off x="388083" y="135113"/>
            <a:ext cx="13353999" cy="14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b="1" kern="0" dirty="0">
                <a:solidFill>
                  <a:srgbClr val="FFFFFF"/>
                </a:solidFill>
                <a:latin typeface="Franklin Gothic Demi"/>
                <a:cs typeface="Calibri"/>
                <a:sym typeface="Calibri"/>
              </a:rPr>
              <a:t>Grand Launching Portal Data</a:t>
            </a:r>
            <a:endParaRPr lang="en-US" sz="2000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ACEB8B-9E2F-6FAA-DEA0-C14F72AD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369" y="394352"/>
            <a:ext cx="1771176" cy="935181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5E1E8540-21C8-B155-DE70-AB0E7DC01244}"/>
              </a:ext>
            </a:extLst>
          </p:cNvPr>
          <p:cNvSpPr/>
          <p:nvPr/>
        </p:nvSpPr>
        <p:spPr>
          <a:xfrm>
            <a:off x="14099682" y="274638"/>
            <a:ext cx="1324503" cy="1234754"/>
          </a:xfrm>
          <a:custGeom>
            <a:avLst/>
            <a:gdLst/>
            <a:ahLst/>
            <a:cxnLst/>
            <a:rect l="l" t="t" r="r" b="b"/>
            <a:pathLst>
              <a:path w="1016543" h="1104895">
                <a:moveTo>
                  <a:pt x="0" y="0"/>
                </a:moveTo>
                <a:lnTo>
                  <a:pt x="1016543" y="0"/>
                </a:lnTo>
                <a:lnTo>
                  <a:pt x="1016543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E045B-F4FC-BFF5-0575-0BDD7C4562D5}"/>
              </a:ext>
            </a:extLst>
          </p:cNvPr>
          <p:cNvSpPr txBox="1"/>
          <p:nvPr/>
        </p:nvSpPr>
        <p:spPr>
          <a:xfrm>
            <a:off x="1447800" y="6872149"/>
            <a:ext cx="128778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  <a:hlinkClick r:id="rId5"/>
              </a:rPr>
              <a:t>https://www.kemenkeu.go.id/informasi-publik/publikasi/berita-utama/portal-data-ekstraktif</a:t>
            </a: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en-US" sz="2000" dirty="0">
                <a:latin typeface="Franklin Gothic Book" panose="020B0503020102020204" pitchFamily="34" charset="0"/>
              </a:rPr>
              <a:t>And </a:t>
            </a:r>
          </a:p>
          <a:p>
            <a:r>
              <a:rPr lang="en-US" sz="2000" dirty="0">
                <a:latin typeface="Franklin Gothic Book" panose="020B0503020102020204" pitchFamily="34" charset="0"/>
                <a:hlinkClick r:id="rId6"/>
              </a:rPr>
              <a:t>https://www.esdm.go.id/id/media-center/arsip-berita/tingkatkan-kualitas-akuntabilitas-pemerintah-luncurkan-portal-data-industri-ekstraktif-</a:t>
            </a:r>
            <a:r>
              <a:rPr lang="en-US" sz="2000" dirty="0">
                <a:latin typeface="Franklin Gothic Book" panose="020B0503020102020204" pitchFamily="34" charset="0"/>
              </a:rPr>
              <a:t>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353127-6839-6A93-6F97-2AB82F91A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099" y="1845253"/>
            <a:ext cx="7856901" cy="4412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9EB619-0CA7-C1AE-59C7-38A772F33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3901" y="1807047"/>
            <a:ext cx="6688769" cy="44883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5E1F21-79C6-B056-E3B7-C1C3253D3CAB}"/>
              </a:ext>
            </a:extLst>
          </p:cNvPr>
          <p:cNvSpPr txBox="1"/>
          <p:nvPr/>
        </p:nvSpPr>
        <p:spPr>
          <a:xfrm>
            <a:off x="1250813" y="6376809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Link MEMR and MOF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051F9-EEF9-F8C8-5744-A8BCFCF011AC}"/>
              </a:ext>
            </a:extLst>
          </p:cNvPr>
          <p:cNvSpPr txBox="1"/>
          <p:nvPr/>
        </p:nvSpPr>
        <p:spPr>
          <a:xfrm>
            <a:off x="1287099" y="8267700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Link Media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D35277-7272-D712-2900-B7ED9F7475FA}"/>
              </a:ext>
            </a:extLst>
          </p:cNvPr>
          <p:cNvSpPr txBox="1"/>
          <p:nvPr/>
        </p:nvSpPr>
        <p:spPr>
          <a:xfrm>
            <a:off x="1447800" y="8695372"/>
            <a:ext cx="10819884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  <a:hlinkClick r:id="rId9"/>
              </a:rPr>
              <a:t>https://katadata.co.id/happyfajrian/berita/657aee1027489/esdm-gandeng-bank-dunia-luncurkan-portal-data-industri-ekstraktif</a:t>
            </a:r>
            <a:endParaRPr lang="en-US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  <a:hlinkClick r:id="rId10"/>
              </a:rPr>
              <a:t>https://finance.detik.com/energi/d-7090065/kepo-sama-nilai-kontribusi-batu-bara-cs-akses-di-sini</a:t>
            </a:r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  <a:hlinkClick r:id="rId11"/>
              </a:rPr>
              <a:t>https://kumparan.com/kumparanbisnis/berantas-korupsi-kementerian-esdm-bikin-portal-data-industri-ekstraktif-21liVZz9CFu</a:t>
            </a:r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59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4971"/>
            <a:ext cx="18288000" cy="10287000"/>
          </a:xfrm>
          <a:prstGeom prst="rect">
            <a:avLst/>
          </a:prstGeom>
          <a:blipFill dpi="0" rotWithShape="1">
            <a:blip r:embed="rId5">
              <a:alphaModFix amt="11000"/>
            </a:blip>
            <a:srcRect/>
            <a:stretch>
              <a:fillRect/>
            </a:stretch>
          </a:blipFill>
          <a:effectLst>
            <a:outerShdw blurRad="50800" dist="50800" dir="5400000" sx="16000" sy="16000" algn="ctr" rotWithShape="0">
              <a:srgbClr val="000000"/>
            </a:outerShdw>
            <a:reflection endPos="0" dist="50800" dir="5400000" sy="-100000" algn="bl" rotWithShape="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8" t="30680" r="28428" b="39315"/>
          <a:stretch/>
        </p:blipFill>
        <p:spPr bwMode="auto">
          <a:xfrm>
            <a:off x="0" y="8099264"/>
            <a:ext cx="18288000" cy="249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8287999" cy="54496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95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7511C3-F906-BE19-94A3-4C493907A90E}"/>
              </a:ext>
            </a:extLst>
          </p:cNvPr>
          <p:cNvSpPr txBox="1">
            <a:spLocks/>
          </p:cNvSpPr>
          <p:nvPr/>
        </p:nvSpPr>
        <p:spPr>
          <a:xfrm>
            <a:off x="4688442" y="4229100"/>
            <a:ext cx="89111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600">
                <a:latin typeface="Arial Rounded MT Bold" panose="020F0704030504030204" pitchFamily="34" charset="0"/>
              </a:rPr>
              <a:t>TERIMA KASIH</a:t>
            </a:r>
          </a:p>
        </p:txBody>
      </p:sp>
      <p:sp>
        <p:nvSpPr>
          <p:cNvPr id="5" name="Freeform 26">
            <a:extLst>
              <a:ext uri="{FF2B5EF4-FFF2-40B4-BE49-F238E27FC236}">
                <a16:creationId xmlns:a16="http://schemas.microsoft.com/office/drawing/2014/main" id="{67F23B5B-161A-00A5-BDC3-E2936FC1BA26}"/>
              </a:ext>
            </a:extLst>
          </p:cNvPr>
          <p:cNvSpPr/>
          <p:nvPr/>
        </p:nvSpPr>
        <p:spPr>
          <a:xfrm>
            <a:off x="2286000" y="794475"/>
            <a:ext cx="1905000" cy="1072425"/>
          </a:xfrm>
          <a:custGeom>
            <a:avLst/>
            <a:gdLst/>
            <a:ahLst/>
            <a:cxnLst/>
            <a:rect l="l" t="t" r="r" b="b"/>
            <a:pathLst>
              <a:path w="1676326" h="838163">
                <a:moveTo>
                  <a:pt x="0" y="0"/>
                </a:moveTo>
                <a:lnTo>
                  <a:pt x="1676326" y="0"/>
                </a:lnTo>
                <a:lnTo>
                  <a:pt x="1676326" y="838163"/>
                </a:lnTo>
                <a:lnTo>
                  <a:pt x="0" y="838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25073006-8A6E-8D1B-C899-25C5F0BC36B5}"/>
              </a:ext>
            </a:extLst>
          </p:cNvPr>
          <p:cNvSpPr/>
          <p:nvPr/>
        </p:nvSpPr>
        <p:spPr>
          <a:xfrm>
            <a:off x="770997" y="751489"/>
            <a:ext cx="1324503" cy="1234754"/>
          </a:xfrm>
          <a:custGeom>
            <a:avLst/>
            <a:gdLst/>
            <a:ahLst/>
            <a:cxnLst/>
            <a:rect l="l" t="t" r="r" b="b"/>
            <a:pathLst>
              <a:path w="1016543" h="1104895">
                <a:moveTo>
                  <a:pt x="0" y="0"/>
                </a:moveTo>
                <a:lnTo>
                  <a:pt x="1016543" y="0"/>
                </a:lnTo>
                <a:lnTo>
                  <a:pt x="1016543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1E0F187-36AF-97A3-839A-34BEE5050E8E}"/>
              </a:ext>
            </a:extLst>
          </p:cNvPr>
          <p:cNvSpPr txBox="1"/>
          <p:nvPr/>
        </p:nvSpPr>
        <p:spPr>
          <a:xfrm>
            <a:off x="6858000" y="5372100"/>
            <a:ext cx="4825015" cy="41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122240"/>
                </a:solidFill>
                <a:latin typeface="Heading Now 61-68"/>
              </a:rPr>
              <a:t>https://eiti.esdm.go.id</a:t>
            </a:r>
          </a:p>
        </p:txBody>
      </p:sp>
    </p:spTree>
    <p:extLst>
      <p:ext uri="{BB962C8B-B14F-4D97-AF65-F5344CB8AC3E}">
        <p14:creationId xmlns:p14="http://schemas.microsoft.com/office/powerpoint/2010/main" val="35332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258</Words>
  <Application>Microsoft Office PowerPoint</Application>
  <PresentationFormat>Custom</PresentationFormat>
  <Paragraphs>29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Heading Now 61-68 Bold</vt:lpstr>
      <vt:lpstr>Heading Now 61-68</vt:lpstr>
      <vt:lpstr>Calibri</vt:lpstr>
      <vt:lpstr>Arial Rounded MT Bold</vt:lpstr>
      <vt:lpstr>Franklin Gothic Book</vt:lpstr>
      <vt:lpstr>Arial</vt:lpstr>
      <vt:lpstr>Franklin Gothic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Business Presentation</dc:title>
  <dc:creator>Catur Kurniadi</dc:creator>
  <cp:lastModifiedBy>Krisna Darma</cp:lastModifiedBy>
  <cp:revision>25</cp:revision>
  <dcterms:created xsi:type="dcterms:W3CDTF">2006-08-16T00:00:00Z</dcterms:created>
  <dcterms:modified xsi:type="dcterms:W3CDTF">2023-12-28T04:16:44Z</dcterms:modified>
  <dc:identifier>DAFcr66aD4E</dc:identifier>
</cp:coreProperties>
</file>